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83" r:id="rId2"/>
    <p:sldId id="296" r:id="rId3"/>
    <p:sldId id="284" r:id="rId4"/>
    <p:sldId id="285" r:id="rId5"/>
    <p:sldId id="329" r:id="rId6"/>
    <p:sldId id="330" r:id="rId7"/>
    <p:sldId id="331" r:id="rId8"/>
    <p:sldId id="333" r:id="rId9"/>
    <p:sldId id="334" r:id="rId10"/>
    <p:sldId id="287" r:id="rId11"/>
    <p:sldId id="332" r:id="rId12"/>
    <p:sldId id="335" r:id="rId13"/>
    <p:sldId id="336" r:id="rId14"/>
    <p:sldId id="299" r:id="rId15"/>
    <p:sldId id="322" r:id="rId16"/>
    <p:sldId id="337" r:id="rId17"/>
    <p:sldId id="295" r:id="rId18"/>
    <p:sldId id="297" r:id="rId19"/>
    <p:sldId id="300" r:id="rId20"/>
    <p:sldId id="321" r:id="rId21"/>
    <p:sldId id="323" r:id="rId22"/>
    <p:sldId id="324" r:id="rId23"/>
    <p:sldId id="325" r:id="rId24"/>
    <p:sldId id="326" r:id="rId25"/>
    <p:sldId id="327" r:id="rId26"/>
    <p:sldId id="340" r:id="rId27"/>
    <p:sldId id="290" r:id="rId28"/>
    <p:sldId id="301" r:id="rId29"/>
    <p:sldId id="303" r:id="rId30"/>
    <p:sldId id="308" r:id="rId31"/>
    <p:sldId id="342" r:id="rId32"/>
    <p:sldId id="305" r:id="rId33"/>
    <p:sldId id="307" r:id="rId34"/>
    <p:sldId id="339" r:id="rId35"/>
    <p:sldId id="291" r:id="rId36"/>
    <p:sldId id="310" r:id="rId37"/>
    <p:sldId id="309" r:id="rId38"/>
    <p:sldId id="292" r:id="rId39"/>
    <p:sldId id="293" r:id="rId40"/>
    <p:sldId id="338" r:id="rId41"/>
    <p:sldId id="311" r:id="rId42"/>
    <p:sldId id="313" r:id="rId43"/>
    <p:sldId id="312" r:id="rId44"/>
    <p:sldId id="314" r:id="rId45"/>
    <p:sldId id="341" r:id="rId46"/>
    <p:sldId id="294" r:id="rId47"/>
    <p:sldId id="315" r:id="rId48"/>
    <p:sldId id="316" r:id="rId49"/>
    <p:sldId id="317" r:id="rId50"/>
    <p:sldId id="318" r:id="rId51"/>
    <p:sldId id="320" r:id="rId52"/>
    <p:sldId id="32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14" autoAdjust="0"/>
  </p:normalViewPr>
  <p:slideViewPr>
    <p:cSldViewPr snapToGrid="0" snapToObjects="1">
      <p:cViewPr varScale="1">
        <p:scale>
          <a:sx n="79" d="100"/>
          <a:sy n="79" d="100"/>
        </p:scale>
        <p:origin x="-14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E6E77-3283-344D-9AC2-FD5DD182305F}" type="datetimeFigureOut">
              <a:rPr lang="en-US" smtClean="0"/>
              <a:t>2/27/15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A4C59-9997-D64D-B418-4F4AB05D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describing SBDC,</a:t>
            </a:r>
            <a:r>
              <a:rPr lang="en-US" baseline="0" dirty="0" smtClean="0"/>
              <a:t> should describe DC </a:t>
            </a:r>
            <a:r>
              <a:rPr lang="en-US" baseline="0" dirty="0" err="1" smtClean="0"/>
              <a:t>Researhc</a:t>
            </a:r>
            <a:r>
              <a:rPr lang="en-US" baseline="0" dirty="0" smtClean="0"/>
              <a:t> @ Illinois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37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poll to see who has taken classes in systems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6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5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51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made 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84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policy issues</a:t>
            </a:r>
            <a:r>
              <a:rPr lang="en-US" baseline="0" dirty="0" smtClean="0"/>
              <a:t> – how do you codify in policy the need to draw on </a:t>
            </a:r>
            <a:r>
              <a:rPr lang="en-US" baseline="0" smtClean="0"/>
              <a:t>process modeling?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kind</a:t>
            </a:r>
            <a:r>
              <a:rPr lang="en-US" baseline="0" dirty="0" smtClean="0"/>
              <a:t> of work might not be something you would necessarily do – but the hope is that it would inform practitioners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9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YNP was established as the USA's first national park in 1872, and is world famous for its numerous hot springs and geysers: the park includes more than 10,000 hydrothermal features, including more than 300 geysers.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7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tie this back to people like librarians?</a:t>
            </a:r>
          </a:p>
          <a:p>
            <a:r>
              <a:rPr lang="en-US" dirty="0" smtClean="0"/>
              <a:t>	- they will work with field researchers</a:t>
            </a:r>
          </a:p>
          <a:p>
            <a:r>
              <a:rPr lang="en-US" dirty="0" smtClean="0"/>
              <a:t>Maybe expand out a few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baseline="0" dirty="0" smtClean="0"/>
              <a:t> delete - wordy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9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this is a very familiar story to any</a:t>
            </a:r>
            <a:r>
              <a:rPr lang="en-US" baseline="0" dirty="0" smtClean="0"/>
              <a:t> data curator – it’s not unusual to be handed a </a:t>
            </a:r>
            <a:r>
              <a:rPr lang="en-US" baseline="0" dirty="0" err="1" smtClean="0"/>
              <a:t>thumbdrive</a:t>
            </a:r>
            <a:r>
              <a:rPr lang="en-US" baseline="0" dirty="0" smtClean="0"/>
              <a:t> with a whole lot of undocumented files on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the digital</a:t>
            </a:r>
            <a:r>
              <a:rPr lang="en-US" baseline="0" dirty="0" smtClean="0"/>
              <a:t> equivalent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20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0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5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228D5-5F93-BB4A-964B-203967C46295}" type="datetimeFigureOut">
              <a:rPr lang="en-US" smtClean="0"/>
              <a:t>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CWS_Bann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705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Case study: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Site-Based Data Curation Project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5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Our case study: Geobiology research at Yellowstone National Park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Geobiology: integrative “small science”</a:t>
            </a:r>
          </a:p>
          <a:p>
            <a:endParaRPr lang="en-US" sz="3000" dirty="0" smtClean="0">
              <a:latin typeface="Times New Roman"/>
              <a:cs typeface="Times New Roman"/>
            </a:endParaRPr>
          </a:p>
          <a:p>
            <a:pPr marL="4516438" lvl="1" indent="-400050"/>
            <a:r>
              <a:rPr lang="en-US" sz="2600" dirty="0" smtClean="0">
                <a:latin typeface="Times New Roman"/>
                <a:cs typeface="Times New Roman"/>
              </a:rPr>
              <a:t>Study of interactions and interrelation between sediment and microbes</a:t>
            </a:r>
          </a:p>
          <a:p>
            <a:pPr marL="4516438" lvl="1" indent="-400050"/>
            <a:r>
              <a:rPr lang="en-US" sz="2600" dirty="0" smtClean="0">
                <a:latin typeface="Times New Roman"/>
                <a:cs typeface="Times New Roman"/>
              </a:rPr>
              <a:t>Uses techniques/data from chemistry, physics, biology</a:t>
            </a:r>
          </a:p>
          <a:p>
            <a:pPr marL="4116388" indent="-400050"/>
            <a:endParaRPr lang="en-US" sz="3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3000" dirty="0">
              <a:latin typeface="Times New Roman"/>
              <a:cs typeface="Times New Roman"/>
            </a:endParaRPr>
          </a:p>
        </p:txBody>
      </p:sp>
      <p:pic>
        <p:nvPicPr>
          <p:cNvPr id="4" name="Picture 2" descr="Systems_Geobiolog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7" y="2375166"/>
            <a:ext cx="3222629" cy="339824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0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0612877_10103789905191436_1496978971889777046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782" y="1873944"/>
            <a:ext cx="5191133" cy="3893350"/>
          </a:xfrm>
          <a:prstGeom prst="rect">
            <a:avLst/>
          </a:prstGeom>
        </p:spPr>
      </p:pic>
      <p:pic>
        <p:nvPicPr>
          <p:cNvPr id="14" name="Picture 13" descr="IMG_167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16899" y="386565"/>
            <a:ext cx="5677705" cy="4258277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8" y="2960331"/>
            <a:ext cx="4256659" cy="2796794"/>
          </a:xfrm>
          <a:prstGeom prst="rect">
            <a:avLst/>
          </a:prstGeom>
        </p:spPr>
      </p:pic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86" y="-68615"/>
            <a:ext cx="3813810" cy="25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2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" y="1385045"/>
            <a:ext cx="5113370" cy="3402715"/>
          </a:xfrm>
          <a:prstGeom prst="rect">
            <a:avLst/>
          </a:prstGeom>
        </p:spPr>
      </p:pic>
      <p:pic>
        <p:nvPicPr>
          <p:cNvPr id="6" name="Picture 5" descr="yellowstone-national-park-poster_20805_600x4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78" y="0"/>
            <a:ext cx="4245922" cy="57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6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7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44993" y="894047"/>
            <a:ext cx="6245475" cy="4684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  <a14:imgEffect>
                      <a14:brightnessContrast bright="1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8028" y="183861"/>
            <a:ext cx="4342798" cy="273482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45" y="2966212"/>
            <a:ext cx="4213793" cy="316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706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Geobiology @ YNP</a:t>
            </a:r>
            <a:endParaRPr lang="en-US" dirty="0"/>
          </a:p>
        </p:txBody>
      </p:sp>
      <p:pic>
        <p:nvPicPr>
          <p:cNvPr id="9" name="Picture 8" descr="134843-004-D231EE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0" y="1568304"/>
            <a:ext cx="3555192" cy="2352890"/>
          </a:xfrm>
          <a:prstGeom prst="rect">
            <a:avLst/>
          </a:prstGeom>
        </p:spPr>
      </p:pic>
      <p:pic>
        <p:nvPicPr>
          <p:cNvPr id="11" name="Picture 10" descr="Yellowstone_Caldera_ma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90" y="1568304"/>
            <a:ext cx="3880829" cy="31316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65889" y="5051778"/>
            <a:ext cx="37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commons.wikimedia.org</a:t>
            </a:r>
            <a:r>
              <a:rPr lang="en-US" dirty="0"/>
              <a:t>/wiki/File:Yellowstone_Caldera_map2.jpg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607" y="3347950"/>
            <a:ext cx="3133546" cy="235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433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erfect-St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461" y="635650"/>
            <a:ext cx="4000035" cy="396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4530" y="3329020"/>
            <a:ext cx="2110830" cy="19627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eoBiology0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7" y="635650"/>
            <a:ext cx="3525610" cy="23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9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NP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4" y="145445"/>
            <a:ext cx="8180886" cy="50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4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need “Site-Based” data </a:t>
            </a:r>
            <a:r>
              <a:rPr lang="en-US" dirty="0"/>
              <a:t>c</a:t>
            </a:r>
            <a:r>
              <a:rPr lang="en-US" dirty="0" smtClean="0"/>
              <a:t>uration?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management </a:t>
            </a:r>
            <a:r>
              <a:rPr lang="en-US" dirty="0" smtClean="0"/>
              <a:t>typically </a:t>
            </a:r>
            <a:r>
              <a:rPr lang="en-US" dirty="0" smtClean="0"/>
              <a:t>focuses </a:t>
            </a:r>
            <a:r>
              <a:rPr lang="en-US" dirty="0"/>
              <a:t>on physical resources (thermal features, specimens)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Policies and </a:t>
            </a:r>
            <a:r>
              <a:rPr lang="en-US" dirty="0" smtClean="0"/>
              <a:t>guidelines </a:t>
            </a:r>
            <a:r>
              <a:rPr lang="en-US" dirty="0" smtClean="0"/>
              <a:t>for </a:t>
            </a:r>
            <a:r>
              <a:rPr lang="en-US" dirty="0"/>
              <a:t>data curation typically have an institutional focus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Field data has particular (but poorly articulated) curatorial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5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can we </a:t>
            </a:r>
            <a:r>
              <a:rPr lang="en-US" dirty="0"/>
              <a:t>bridge the gap between data curation and resource management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can we </a:t>
            </a:r>
            <a:r>
              <a:rPr lang="en-US" dirty="0" smtClean="0"/>
              <a:t>concisely and efficiently capture </a:t>
            </a:r>
            <a:r>
              <a:rPr lang="en-US" dirty="0" smtClean="0"/>
              <a:t>the context of data </a:t>
            </a:r>
            <a:r>
              <a:rPr lang="en-US" dirty="0" smtClean="0"/>
              <a:t>collection (e.g. sampling methods, field conditions) ?</a:t>
            </a:r>
            <a:endParaRPr lang="en-US" dirty="0"/>
          </a:p>
          <a:p>
            <a:r>
              <a:rPr lang="en-US" dirty="0" smtClean="0"/>
              <a:t>How should collections of field data be organized to support access across </a:t>
            </a:r>
            <a:r>
              <a:rPr lang="en-US" dirty="0" smtClean="0"/>
              <a:t>different sites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Year 1: Workshop &amp; focus groups with researchers</a:t>
            </a:r>
          </a:p>
          <a:p>
            <a:pPr lvl="1"/>
            <a:r>
              <a:rPr lang="en-US" dirty="0" smtClean="0"/>
              <a:t>Developed </a:t>
            </a:r>
            <a:r>
              <a:rPr lang="en-US" i="1" u="sng" dirty="0" smtClean="0"/>
              <a:t>“Minimum information guidelines” </a:t>
            </a:r>
            <a:r>
              <a:rPr lang="en-US" dirty="0" smtClean="0"/>
              <a:t>for site-based data</a:t>
            </a:r>
          </a:p>
          <a:p>
            <a:pPr lvl="1"/>
            <a:r>
              <a:rPr lang="en-US" dirty="0" smtClean="0"/>
              <a:t>Not a schema, but a rough outline of what information needs to be preserved</a:t>
            </a:r>
          </a:p>
          <a:p>
            <a:r>
              <a:rPr lang="en-US" dirty="0"/>
              <a:t>Year 2: Process modeling and workflow development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15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presenting this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depth look at a data curation research project</a:t>
            </a:r>
          </a:p>
          <a:p>
            <a:r>
              <a:rPr lang="en-US" dirty="0" smtClean="0"/>
              <a:t>Builds on </a:t>
            </a:r>
            <a:r>
              <a:rPr lang="en-US" dirty="0" smtClean="0"/>
              <a:t>lectures </a:t>
            </a:r>
            <a:r>
              <a:rPr lang="en-US" dirty="0" smtClean="0"/>
              <a:t>on </a:t>
            </a:r>
            <a:r>
              <a:rPr lang="en-US" dirty="0" smtClean="0"/>
              <a:t>lifecycles (Day 1) and </a:t>
            </a:r>
            <a:r>
              <a:rPr lang="en-US" dirty="0" smtClean="0"/>
              <a:t>workflows (mentioned by </a:t>
            </a:r>
            <a:r>
              <a:rPr lang="en-US" dirty="0" err="1" smtClean="0"/>
              <a:t>Dr</a:t>
            </a:r>
            <a:r>
              <a:rPr lang="en-US" dirty="0" smtClean="0"/>
              <a:t> McDonough Day 2; working/worked on these more in today’s lab)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658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I. Minimum information guidelines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 2013 workshop &amp; focus groups</a:t>
            </a:r>
          </a:p>
          <a:p>
            <a:r>
              <a:rPr lang="en-US" dirty="0" smtClean="0"/>
              <a:t>Developed in collaboration w/scientists &amp; managers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Goal: capture &amp; express </a:t>
            </a:r>
            <a:r>
              <a:rPr lang="en-US" i="1" u="sng" dirty="0" smtClean="0"/>
              <a:t>context of data collection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3913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Minimum Information About a Field Trip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Full name(s) of PI/</a:t>
            </a:r>
            <a:r>
              <a:rPr lang="en-US" dirty="0" smtClean="0"/>
              <a:t>Investigators</a:t>
            </a:r>
            <a:r>
              <a:rPr lang="en-US" dirty="0"/>
              <a:t> </a:t>
            </a:r>
            <a:r>
              <a:rPr lang="en-US" dirty="0" smtClean="0"/>
              <a:t>&amp; members </a:t>
            </a:r>
            <a:r>
              <a:rPr lang="en-US" dirty="0"/>
              <a:t>of the field party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NPS Permit </a:t>
            </a:r>
            <a:r>
              <a:rPr lang="en-US" dirty="0"/>
              <a:t>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Date and time range of campaign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Thermal Feature Name(s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Investigator </a:t>
            </a:r>
            <a:r>
              <a:rPr lang="en-US" dirty="0"/>
              <a:t>Sample ID numbering scheme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Locality Description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3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 information about a geothermal 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GPS location at </a:t>
            </a:r>
            <a:r>
              <a:rPr lang="en-US" dirty="0" smtClean="0"/>
              <a:t>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Altitude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Vent </a:t>
            </a:r>
            <a:r>
              <a:rPr lang="en-US" dirty="0"/>
              <a:t>Water Temperature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Vent </a:t>
            </a:r>
            <a:r>
              <a:rPr lang="en-US" dirty="0"/>
              <a:t>Water pH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 </a:t>
            </a:r>
            <a:r>
              <a:rPr lang="en-US" b="1" dirty="0"/>
              <a:t>contextualizing field photograph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Vent locality description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2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 information about a sampling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ID number</a:t>
            </a:r>
          </a:p>
          <a:p>
            <a:r>
              <a:rPr lang="en-US" dirty="0"/>
              <a:t>Sampling position </a:t>
            </a:r>
            <a:r>
              <a:rPr lang="en-US" i="1" u="sng" dirty="0"/>
              <a:t>relative to the </a:t>
            </a:r>
            <a:r>
              <a:rPr lang="en-US" i="1" u="sng" dirty="0" smtClean="0"/>
              <a:t>vent</a:t>
            </a:r>
            <a:endParaRPr lang="en-US" dirty="0"/>
          </a:p>
          <a:p>
            <a:r>
              <a:rPr lang="en-US" dirty="0"/>
              <a:t>Field photograph of the sampling site </a:t>
            </a:r>
            <a:endParaRPr lang="en-US" dirty="0" smtClean="0"/>
          </a:p>
          <a:p>
            <a:r>
              <a:rPr lang="en-US" dirty="0" smtClean="0"/>
              <a:t>Water </a:t>
            </a:r>
            <a:r>
              <a:rPr lang="en-US" dirty="0"/>
              <a:t>temperature (for water samples)</a:t>
            </a:r>
          </a:p>
          <a:p>
            <a:r>
              <a:rPr lang="en-US" dirty="0"/>
              <a:t>pH (for water samples)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5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erfect-St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9" y="516120"/>
            <a:ext cx="4907967" cy="486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21294" y="1060824"/>
            <a:ext cx="2704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short: we need to encourage researchers to express the kind of information captured in this figure… 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5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 &amp;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3141" y="1648425"/>
            <a:ext cx="3651945" cy="4525963"/>
          </a:xfrm>
        </p:spPr>
        <p:txBody>
          <a:bodyPr/>
          <a:lstStyle/>
          <a:p>
            <a:r>
              <a:rPr lang="en-US" dirty="0" smtClean="0"/>
              <a:t>Site-Based Data Curation Guide</a:t>
            </a:r>
          </a:p>
          <a:p>
            <a:r>
              <a:rPr lang="en-US" dirty="0"/>
              <a:t>https://</a:t>
            </a:r>
            <a:r>
              <a:rPr lang="en-US" dirty="0" err="1"/>
              <a:t>sitebaseddatacuration.wordpress.com</a:t>
            </a:r>
            <a:r>
              <a:rPr lang="en-US" dirty="0"/>
              <a:t>/</a:t>
            </a:r>
          </a:p>
        </p:txBody>
      </p:sp>
      <p:pic>
        <p:nvPicPr>
          <p:cNvPr id="4" name="Picture 3" descr="sbdcscreensho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601002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55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II. SBDC process modeling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9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Supplement minimum information guidelines w/ policy &amp; practice recommendations</a:t>
            </a:r>
          </a:p>
          <a:p>
            <a:r>
              <a:rPr lang="en-US" dirty="0" smtClean="0"/>
              <a:t>Work with a </a:t>
            </a:r>
            <a:r>
              <a:rPr lang="en-US" dirty="0" err="1" smtClean="0"/>
              <a:t>geobiologist</a:t>
            </a:r>
            <a:r>
              <a:rPr lang="en-US" dirty="0" smtClean="0"/>
              <a:t> (Fouke) + his graduate student (</a:t>
            </a:r>
            <a:r>
              <a:rPr lang="en-US" dirty="0" err="1" smtClean="0"/>
              <a:t>Asangba</a:t>
            </a:r>
            <a:r>
              <a:rPr lang="en-US" dirty="0" smtClean="0"/>
              <a:t>) to curate a few years’ worth of field data</a:t>
            </a:r>
          </a:p>
          <a:p>
            <a:r>
              <a:rPr lang="en-US" dirty="0" smtClean="0"/>
              <a:t>Draw recommendations from that work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92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22318" y="1600200"/>
            <a:ext cx="5064482" cy="4525963"/>
          </a:xfrm>
        </p:spPr>
        <p:txBody>
          <a:bodyPr/>
          <a:lstStyle/>
          <a:p>
            <a:r>
              <a:rPr lang="en-US" dirty="0" smtClean="0"/>
              <a:t>~ 250 files per field trip, ~1500+ per year</a:t>
            </a:r>
          </a:p>
          <a:p>
            <a:r>
              <a:rPr lang="en-US" dirty="0" smtClean="0"/>
              <a:t>No naming conventions</a:t>
            </a:r>
          </a:p>
          <a:p>
            <a:r>
              <a:rPr lang="en-US" dirty="0" smtClean="0"/>
              <a:t>Very little </a:t>
            </a:r>
            <a:r>
              <a:rPr lang="en-US" dirty="0" smtClean="0"/>
              <a:t>embedded metadata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u="sng" dirty="0" smtClean="0"/>
              <a:t>There’s no way to tie data </a:t>
            </a:r>
            <a:r>
              <a:rPr lang="en-US" u="sng" dirty="0" smtClean="0"/>
              <a:t>to </a:t>
            </a:r>
            <a:r>
              <a:rPr lang="en-US" u="sng" dirty="0" smtClean="0"/>
              <a:t>their</a:t>
            </a:r>
            <a:r>
              <a:rPr lang="en-US" u="sng" dirty="0" smtClean="0"/>
              <a:t> </a:t>
            </a:r>
            <a:r>
              <a:rPr lang="en-US" u="sng" dirty="0" smtClean="0"/>
              <a:t>method of creation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 descr="FoukeDirecto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3" y="1417638"/>
            <a:ext cx="32258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Curation Research @ Illinois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Curation </a:t>
            </a:r>
            <a:r>
              <a:rPr lang="en-US" dirty="0" smtClean="0"/>
              <a:t>Profiles Project (2007-2009)</a:t>
            </a:r>
          </a:p>
          <a:p>
            <a:r>
              <a:rPr lang="en-US" dirty="0" smtClean="0"/>
              <a:t>Data Conservancy (2009-2012)</a:t>
            </a:r>
          </a:p>
          <a:p>
            <a:r>
              <a:rPr lang="en-US" dirty="0" smtClean="0"/>
              <a:t>Data Curation Education in Research Centers (2010-2014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Site-Based Data Curation (2012-2015)</a:t>
            </a:r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4769514"/>
            <a:ext cx="609600" cy="54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4708857"/>
            <a:ext cx="1905000" cy="72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646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SmithOffice1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3"/>
          <a:stretch/>
        </p:blipFill>
        <p:spPr>
          <a:xfrm>
            <a:off x="0" y="366683"/>
            <a:ext cx="9144000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7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inventory attempt:</a:t>
            </a:r>
            <a:endParaRPr lang="en-US" dirty="0"/>
          </a:p>
        </p:txBody>
      </p:sp>
      <p:pic>
        <p:nvPicPr>
          <p:cNvPr id="4" name="Content Placeholder 3" descr="inventory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15" b="-62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3313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systems </a:t>
            </a:r>
            <a:r>
              <a:rPr lang="en-US" dirty="0"/>
              <a:t>a</a:t>
            </a:r>
            <a:r>
              <a:rPr lang="en-US" dirty="0" smtClean="0"/>
              <a:t>nalysis</a:t>
            </a:r>
          </a:p>
          <a:p>
            <a:r>
              <a:rPr lang="en-US" dirty="0" smtClean="0"/>
              <a:t>A way of describing and visualizing </a:t>
            </a:r>
            <a:r>
              <a:rPr lang="en-US" dirty="0"/>
              <a:t>the different activities that, when combined, support a research process </a:t>
            </a:r>
            <a:endParaRPr lang="en-US" dirty="0" smtClean="0"/>
          </a:p>
          <a:p>
            <a:r>
              <a:rPr lang="en-US" dirty="0" smtClean="0"/>
              <a:t>A way of tying </a:t>
            </a:r>
            <a:r>
              <a:rPr lang="en-US" i="1" u="sng" dirty="0" smtClean="0"/>
              <a:t>artifacts</a:t>
            </a:r>
            <a:r>
              <a:rPr lang="en-US" dirty="0" smtClean="0"/>
              <a:t> to </a:t>
            </a:r>
            <a:r>
              <a:rPr lang="en-US" i="1" u="sng" dirty="0" smtClean="0"/>
              <a:t>processes</a:t>
            </a:r>
          </a:p>
          <a:p>
            <a:r>
              <a:rPr lang="en-US" dirty="0" smtClean="0"/>
              <a:t>End result: an </a:t>
            </a:r>
            <a:r>
              <a:rPr lang="en-US" i="1" u="sng" dirty="0" smtClean="0"/>
              <a:t>activity diagram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1444141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mpFlowchart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1" y="1081596"/>
            <a:ext cx="2794000" cy="3810000"/>
          </a:xfrm>
          <a:prstGeom prst="rect">
            <a:avLst/>
          </a:prstGeom>
        </p:spPr>
      </p:pic>
      <p:pic>
        <p:nvPicPr>
          <p:cNvPr id="3" name="Picture 2" descr="640px-Flowchart-templa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73" y="91633"/>
            <a:ext cx="5326846" cy="6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xampleA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0" y="79733"/>
            <a:ext cx="5654559" cy="60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1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a high-level “workflow” specific to one </a:t>
            </a:r>
            <a:r>
              <a:rPr lang="en-US" dirty="0" err="1" smtClean="0"/>
              <a:t>geobiologist’s</a:t>
            </a:r>
            <a:r>
              <a:rPr lang="en-US" dirty="0" smtClean="0"/>
              <a:t> research via an activity diagram</a:t>
            </a:r>
          </a:p>
          <a:p>
            <a:r>
              <a:rPr lang="en-US" dirty="0" smtClean="0"/>
              <a:t>Identify:</a:t>
            </a:r>
          </a:p>
          <a:p>
            <a:pPr lvl="1"/>
            <a:r>
              <a:rPr lang="en-US" dirty="0" smtClean="0"/>
              <a:t>Important data products for preservation</a:t>
            </a:r>
          </a:p>
          <a:p>
            <a:pPr lvl="1"/>
            <a:r>
              <a:rPr lang="en-US" dirty="0" smtClean="0"/>
              <a:t>Links between data products</a:t>
            </a:r>
          </a:p>
          <a:p>
            <a:pPr lvl="1"/>
            <a:r>
              <a:rPr lang="en-US" dirty="0" smtClean="0"/>
              <a:t>Points </a:t>
            </a:r>
            <a:r>
              <a:rPr lang="en-US" i="1" u="sng" dirty="0" smtClean="0"/>
              <a:t>for future curatorial intervention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120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is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 several months, we</a:t>
            </a:r>
          </a:p>
          <a:p>
            <a:pPr lvl="1"/>
            <a:r>
              <a:rPr lang="en-US" dirty="0" smtClean="0"/>
              <a:t>Looked through files</a:t>
            </a:r>
          </a:p>
          <a:p>
            <a:pPr lvl="1"/>
            <a:r>
              <a:rPr lang="en-US" dirty="0" smtClean="0"/>
              <a:t>Created a diagram</a:t>
            </a:r>
          </a:p>
          <a:p>
            <a:pPr lvl="1"/>
            <a:r>
              <a:rPr lang="en-US" dirty="0" smtClean="0"/>
              <a:t>Showed it to our informant</a:t>
            </a:r>
          </a:p>
          <a:p>
            <a:pPr lvl="1"/>
            <a:r>
              <a:rPr lang="en-US" dirty="0" smtClean="0"/>
              <a:t>Revised as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5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Result (</a:t>
            </a:r>
            <a:r>
              <a:rPr lang="en-US" b="1" dirty="0" err="1" smtClean="0"/>
              <a:t>ver</a:t>
            </a:r>
            <a:r>
              <a:rPr lang="en-US" b="1" dirty="0" smtClean="0"/>
              <a:t> 1.0)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0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flow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377"/>
            <a:ext cx="9144000" cy="42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05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ument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022"/>
            <a:ext cx="9144000" cy="34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1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Site-Based Data Curation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Institute of Library and Museum Services grant </a:t>
            </a:r>
            <a:endParaRPr lang="en-US" dirty="0" smtClean="0"/>
          </a:p>
          <a:p>
            <a:r>
              <a:rPr lang="en-US" dirty="0" smtClean="0"/>
              <a:t>Primary </a:t>
            </a:r>
            <a:r>
              <a:rPr lang="en-US" dirty="0" smtClean="0"/>
              <a:t>goal:</a:t>
            </a:r>
          </a:p>
          <a:p>
            <a:pPr marL="457200" lvl="1" indent="0" algn="ctr">
              <a:spcBef>
                <a:spcPts val="1272"/>
              </a:spcBef>
              <a:buNone/>
            </a:pPr>
            <a:r>
              <a:rPr lang="en-US" i="1" dirty="0" smtClean="0"/>
              <a:t>To </a:t>
            </a:r>
            <a:r>
              <a:rPr lang="en-US" i="1" dirty="0" smtClean="0"/>
              <a:t>develop </a:t>
            </a:r>
            <a:r>
              <a:rPr lang="en-US" i="1" dirty="0" smtClean="0"/>
              <a:t>a framework of guidelines and processes to support the curation of digital research data collected </a:t>
            </a:r>
            <a:r>
              <a:rPr lang="en-US" i="1" u="sng" dirty="0" smtClean="0"/>
              <a:t>in the field</a:t>
            </a:r>
            <a:r>
              <a:rPr lang="en-US" i="1" dirty="0" smtClean="0"/>
              <a:t> at </a:t>
            </a:r>
            <a:r>
              <a:rPr lang="en-US" b="1" i="1" dirty="0" smtClean="0"/>
              <a:t>scientifically significant sites</a:t>
            </a:r>
          </a:p>
        </p:txBody>
      </p:sp>
    </p:spTree>
    <p:extLst>
      <p:ext uri="{BB962C8B-B14F-4D97-AF65-F5344CB8AC3E}">
        <p14:creationId xmlns:p14="http://schemas.microsoft.com/office/powerpoint/2010/main" val="8325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flow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2" y="398753"/>
            <a:ext cx="5677705" cy="2631005"/>
          </a:xfrm>
          <a:prstGeom prst="rect">
            <a:avLst/>
          </a:prstGeom>
        </p:spPr>
      </p:pic>
      <p:pic>
        <p:nvPicPr>
          <p:cNvPr id="3" name="Picture 2" descr="Document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02" y="3275514"/>
            <a:ext cx="5161550" cy="193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Result (</a:t>
            </a:r>
            <a:r>
              <a:rPr lang="en-US" b="1" dirty="0" err="1" smtClean="0"/>
              <a:t>ver</a:t>
            </a:r>
            <a:r>
              <a:rPr lang="en-US" b="1" dirty="0" smtClean="0"/>
              <a:t> 2.0)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27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fl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906"/>
            <a:ext cx="9144000" cy="31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1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148"/>
            <a:ext cx="9144000" cy="2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1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148"/>
            <a:ext cx="9144000" cy="2625862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5621648" y="1293408"/>
            <a:ext cx="1434814" cy="2022419"/>
          </a:xfrm>
          <a:prstGeom prst="donut">
            <a:avLst>
              <a:gd name="adj" fmla="val 60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5121" y="4209445"/>
            <a:ext cx="66565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The data products needed for curation aren’t necessarily the same that are needed for publication!!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04976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fl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5099"/>
            <a:ext cx="8312727" cy="2901990"/>
          </a:xfrm>
          <a:prstGeom prst="rect">
            <a:avLst/>
          </a:prstGeom>
        </p:spPr>
      </p:pic>
      <p:pic>
        <p:nvPicPr>
          <p:cNvPr id="3" name="Picture 2" descr="Document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3282062"/>
            <a:ext cx="8312728" cy="2387147"/>
          </a:xfrm>
          <a:prstGeom prst="rect">
            <a:avLst/>
          </a:prstGeom>
        </p:spPr>
      </p:pic>
      <p:sp>
        <p:nvSpPr>
          <p:cNvPr id="4" name="Donut 3"/>
          <p:cNvSpPr/>
          <p:nvPr/>
        </p:nvSpPr>
        <p:spPr>
          <a:xfrm>
            <a:off x="5633618" y="3093988"/>
            <a:ext cx="1185796" cy="1671421"/>
          </a:xfrm>
          <a:prstGeom prst="donut">
            <a:avLst>
              <a:gd name="adj" fmla="val 60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92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Workflow documentation as a curatorial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documents needed for curation were identified, we were able to go back, and identify</a:t>
            </a:r>
            <a:r>
              <a:rPr lang="en-US" dirty="0"/>
              <a:t> </a:t>
            </a:r>
            <a:r>
              <a:rPr lang="en-US" i="1" u="sng" dirty="0" smtClean="0"/>
              <a:t>points of intervention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7411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5" y="47034"/>
            <a:ext cx="3118559" cy="5738027"/>
          </a:xfrm>
          <a:prstGeom prst="rect">
            <a:avLst/>
          </a:prstGeom>
        </p:spPr>
      </p:pic>
      <p:pic>
        <p:nvPicPr>
          <p:cNvPr id="3" name="Picture 2" descr="Field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05" y="47034"/>
            <a:ext cx="3922349" cy="5738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8120" y="1199342"/>
            <a:ext cx="15888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Red boxes: steps that </a:t>
            </a:r>
            <a:r>
              <a:rPr lang="en-US" sz="2400" i="1" dirty="0" smtClean="0"/>
              <a:t>should</a:t>
            </a:r>
            <a:r>
              <a:rPr lang="en-US" sz="2400" dirty="0" smtClean="0"/>
              <a:t> be taken to support data curation in the future</a:t>
            </a:r>
            <a:endParaRPr lang="en-US" sz="2400" dirty="0"/>
          </a:p>
        </p:txBody>
      </p:sp>
      <p:sp>
        <p:nvSpPr>
          <p:cNvPr id="5" name="Frame 4"/>
          <p:cNvSpPr/>
          <p:nvPr/>
        </p:nvSpPr>
        <p:spPr>
          <a:xfrm>
            <a:off x="316721" y="3414008"/>
            <a:ext cx="849174" cy="7532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228649" y="3509253"/>
            <a:ext cx="849174" cy="62250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4945922" y="2931606"/>
            <a:ext cx="1130250" cy="161462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23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cess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7" y="47034"/>
            <a:ext cx="2877136" cy="5733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5141" y="752528"/>
            <a:ext cx="4892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Future work: ID more points of intervention for lab work?  </a:t>
            </a:r>
          </a:p>
          <a:p>
            <a:pPr algn="r"/>
            <a:endParaRPr lang="en-US" sz="3600" dirty="0"/>
          </a:p>
          <a:p>
            <a:pPr algn="r"/>
            <a:r>
              <a:rPr lang="en-US" sz="3600" dirty="0" smtClean="0"/>
              <a:t>Out of scope for this grant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3777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sess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7" y="211643"/>
            <a:ext cx="3012393" cy="5291214"/>
          </a:xfrm>
          <a:prstGeom prst="rect">
            <a:avLst/>
          </a:prstGeom>
        </p:spPr>
      </p:pic>
      <p:pic>
        <p:nvPicPr>
          <p:cNvPr id="3" name="Picture 2" descr="standardiz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33" y="211643"/>
            <a:ext cx="1863221" cy="5291214"/>
          </a:xfrm>
          <a:prstGeom prst="rect">
            <a:avLst/>
          </a:prstGeom>
        </p:spPr>
      </p:pic>
      <p:pic>
        <p:nvPicPr>
          <p:cNvPr id="4" name="Picture 3" descr="packag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61" y="211643"/>
            <a:ext cx="2220246" cy="5291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8551" y="893637"/>
            <a:ext cx="18066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What curatorial processes can be moved further “upstream” in future iterations?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979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i="1" dirty="0"/>
              <a:t>a framework of guidelines and </a:t>
            </a:r>
            <a:r>
              <a:rPr lang="en-US" i="1" dirty="0" smtClean="0"/>
              <a:t>processes…”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building a data repository</a:t>
            </a:r>
          </a:p>
          <a:p>
            <a:r>
              <a:rPr lang="en-US" dirty="0" smtClean="0"/>
              <a:t>Instead, trying to define best practices to support researchers in their curatorial efforts BEFORE data is sent to a repository</a:t>
            </a:r>
          </a:p>
          <a:p>
            <a:r>
              <a:rPr lang="en-US" dirty="0" smtClean="0"/>
              <a:t>Also want to support resource managers (e.g. park rangers, administrators)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53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helps concretely visualize difference between data products needed for reuse/curation </a:t>
            </a:r>
            <a:r>
              <a:rPr lang="en-US" dirty="0" err="1" smtClean="0"/>
              <a:t>vs</a:t>
            </a:r>
            <a:r>
              <a:rPr lang="en-US" dirty="0" smtClean="0"/>
              <a:t> immediate publication</a:t>
            </a:r>
          </a:p>
          <a:p>
            <a:r>
              <a:rPr lang="en-US" dirty="0" smtClean="0"/>
              <a:t>Also a lot of potential as a tool for conversation/collaboration between data curators and researchers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76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method with other researchers (first up: paleontology, physical oceanography)</a:t>
            </a:r>
          </a:p>
          <a:p>
            <a:r>
              <a:rPr lang="en-US" dirty="0" smtClean="0"/>
              <a:t>Working with </a:t>
            </a:r>
            <a:r>
              <a:rPr lang="en-US" dirty="0" err="1" smtClean="0"/>
              <a:t>iSamplES</a:t>
            </a:r>
            <a:r>
              <a:rPr lang="en-US" dirty="0" smtClean="0"/>
              <a:t> (internet of samples in earth science) RCN to use workflows to support adoption of IGSNs (stable identifiers for physical samples!)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94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 smtClean="0"/>
              <a:t>Acknowledgements:</a:t>
            </a:r>
            <a:r>
              <a:rPr lang="en-US" sz="2800" i="1" dirty="0" smtClean="0"/>
              <a:t> </a:t>
            </a:r>
            <a:r>
              <a:rPr lang="en-US" sz="2800" i="1" dirty="0"/>
              <a:t>This presentation summarizes work conducted by the SBDC Team since </a:t>
            </a:r>
            <a:r>
              <a:rPr lang="en-US" sz="2800" i="1" dirty="0" smtClean="0"/>
              <a:t>2011. </a:t>
            </a:r>
            <a:r>
              <a:rPr lang="en-US" sz="2800" i="1" dirty="0"/>
              <a:t>Team members include: </a:t>
            </a:r>
            <a:r>
              <a:rPr lang="en-US" sz="2800" i="1" dirty="0">
                <a:solidFill>
                  <a:srgbClr val="FF0000"/>
                </a:solidFill>
              </a:rPr>
              <a:t>Carole Palmer (PI), Bruce Fouke, G. </a:t>
            </a:r>
            <a:r>
              <a:rPr lang="en-US" sz="2800" i="1" dirty="0" err="1">
                <a:solidFill>
                  <a:srgbClr val="FF0000"/>
                </a:solidFill>
              </a:rPr>
              <a:t>Sayeed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i="1" dirty="0" err="1">
                <a:solidFill>
                  <a:srgbClr val="FF0000"/>
                </a:solidFill>
              </a:rPr>
              <a:t>Choudhury</a:t>
            </a:r>
            <a:r>
              <a:rPr lang="en-US" sz="2800" i="1" dirty="0">
                <a:solidFill>
                  <a:srgbClr val="FF0000"/>
                </a:solidFill>
              </a:rPr>
              <a:t>, Ann Rodman, Karen Baker, Jacob Jett, Abigail </a:t>
            </a:r>
            <a:r>
              <a:rPr lang="en-US" sz="2800" i="1" dirty="0" err="1">
                <a:solidFill>
                  <a:srgbClr val="FF0000"/>
                </a:solidFill>
              </a:rPr>
              <a:t>Asangba</a:t>
            </a:r>
            <a:r>
              <a:rPr lang="en-US" sz="2800" i="1" dirty="0">
                <a:solidFill>
                  <a:srgbClr val="FF0000"/>
                </a:solidFill>
              </a:rPr>
              <a:t>, Karen </a:t>
            </a:r>
            <a:r>
              <a:rPr lang="en-US" sz="2800" i="1" dirty="0" err="1">
                <a:solidFill>
                  <a:srgbClr val="FF0000"/>
                </a:solidFill>
              </a:rPr>
              <a:t>Wickett</a:t>
            </a:r>
            <a:r>
              <a:rPr lang="en-US" sz="2800" i="1" dirty="0">
                <a:solidFill>
                  <a:srgbClr val="FF0000"/>
                </a:solidFill>
              </a:rPr>
              <a:t>, Sean Gordon, and Christie Hendrix. </a:t>
            </a:r>
            <a:endParaRPr lang="en-US" sz="2800" i="1" dirty="0" smtClean="0">
              <a:solidFill>
                <a:srgbClr val="FF0000"/>
              </a:solidFill>
            </a:endParaRPr>
          </a:p>
          <a:p>
            <a:r>
              <a:rPr lang="en-US" sz="2800" i="1" dirty="0" smtClean="0"/>
              <a:t>The </a:t>
            </a:r>
            <a:r>
              <a:rPr lang="en-US" sz="2800" i="1" dirty="0"/>
              <a:t>SBDC Project has been funded through </a:t>
            </a:r>
            <a:r>
              <a:rPr lang="en-US" sz="2800" i="1" dirty="0">
                <a:solidFill>
                  <a:srgbClr val="FF0000"/>
                </a:solidFill>
              </a:rPr>
              <a:t>Institute of Museum and Library Service National Leadership Grant number LG-06-12-0706-12.</a:t>
            </a:r>
          </a:p>
          <a:p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75234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“…</a:t>
            </a:r>
            <a:r>
              <a:rPr lang="en-US" sz="3600" i="1" dirty="0" smtClean="0"/>
              <a:t>to </a:t>
            </a:r>
            <a:r>
              <a:rPr lang="en-US" sz="3600" i="1" dirty="0"/>
              <a:t>support the curation of digital research data collected </a:t>
            </a:r>
            <a:r>
              <a:rPr lang="en-US" sz="3600" i="1" u="sng" dirty="0"/>
              <a:t>in the </a:t>
            </a:r>
            <a:r>
              <a:rPr lang="en-US" sz="3600" i="1" u="sng" dirty="0" smtClean="0"/>
              <a:t>field…”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“field data” = observations, measurements and samples taken often </a:t>
            </a:r>
            <a:r>
              <a:rPr lang="en-US" i="1" u="sng" dirty="0" smtClean="0"/>
              <a:t>by hand </a:t>
            </a:r>
            <a:r>
              <a:rPr lang="en-US" dirty="0" smtClean="0"/>
              <a:t>by individual or small groups of earth and life scientists</a:t>
            </a:r>
          </a:p>
          <a:p>
            <a:r>
              <a:rPr lang="en-US" dirty="0" smtClean="0"/>
              <a:t>Not much existing curatorial support for this</a:t>
            </a:r>
          </a:p>
        </p:txBody>
      </p:sp>
    </p:spTree>
    <p:extLst>
      <p:ext uri="{BB962C8B-B14F-4D97-AF65-F5344CB8AC3E}">
        <p14:creationId xmlns:p14="http://schemas.microsoft.com/office/powerpoint/2010/main" val="425289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Other guidelines (e.g. NASA data processing levels) don’t apply to field data</a:t>
            </a:r>
            <a:endParaRPr lang="en-US" sz="3200" dirty="0"/>
          </a:p>
        </p:txBody>
      </p:sp>
      <p:pic>
        <p:nvPicPr>
          <p:cNvPr id="4" name="Content Placeholder 3" descr="nasadataprocessing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45" r="-17345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537645" y="6267941"/>
            <a:ext cx="5964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science.nasa.gov</a:t>
            </a:r>
            <a:r>
              <a:rPr lang="en-US" sz="1200" dirty="0"/>
              <a:t>/earth-science/earth-science-data/data-processing-levels-for-</a:t>
            </a:r>
            <a:r>
              <a:rPr lang="en-US" sz="1200" dirty="0" err="1"/>
              <a:t>eosdis</a:t>
            </a:r>
            <a:r>
              <a:rPr lang="en-US" sz="1200" dirty="0"/>
              <a:t>-data-products/</a:t>
            </a:r>
          </a:p>
        </p:txBody>
      </p:sp>
    </p:spTree>
    <p:extLst>
      <p:ext uri="{BB962C8B-B14F-4D97-AF65-F5344CB8AC3E}">
        <p14:creationId xmlns:p14="http://schemas.microsoft.com/office/powerpoint/2010/main" val="296076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Existing data curation practices:</a:t>
            </a:r>
            <a:endParaRPr lang="en-US" dirty="0"/>
          </a:p>
        </p:txBody>
      </p:sp>
      <p:pic>
        <p:nvPicPr>
          <p:cNvPr id="4" name="Picture 3" descr="MolaP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10" y="1749534"/>
            <a:ext cx="2755357" cy="3539959"/>
          </a:xfrm>
          <a:prstGeom prst="rect">
            <a:avLst/>
          </a:prstGeom>
        </p:spPr>
      </p:pic>
      <p:pic>
        <p:nvPicPr>
          <p:cNvPr id="6" name="Picture 5" descr="FoukeDirecto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1763"/>
            <a:ext cx="2423591" cy="4389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18118" y="1749534"/>
            <a:ext cx="185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&lt;- not a long term solution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15763" y="4034118"/>
            <a:ext cx="185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Not a digital solution 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2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“…</a:t>
            </a:r>
            <a:r>
              <a:rPr lang="en-US" i="1" dirty="0" smtClean="0"/>
              <a:t>at </a:t>
            </a:r>
            <a:r>
              <a:rPr lang="en-US" b="1" i="1" dirty="0"/>
              <a:t>scientifically significant </a:t>
            </a:r>
            <a:r>
              <a:rPr lang="en-US" b="1" i="1" dirty="0" smtClean="0"/>
              <a:t>sites”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Focusing on curatorial needs of sites particularly important to </a:t>
            </a:r>
            <a:r>
              <a:rPr lang="en-US" i="1" dirty="0" smtClean="0"/>
              <a:t>research</a:t>
            </a:r>
          </a:p>
          <a:p>
            <a:r>
              <a:rPr lang="en-US" dirty="0" smtClean="0"/>
              <a:t>Should also have some sort of formal administration that could support curation.  E.g.:</a:t>
            </a:r>
          </a:p>
          <a:p>
            <a:pPr lvl="1"/>
            <a:r>
              <a:rPr lang="en-US" dirty="0" smtClean="0"/>
              <a:t>Coral reefs monitored by the International Coral Reef Initiative </a:t>
            </a:r>
          </a:p>
          <a:p>
            <a:pPr lvl="1"/>
            <a:r>
              <a:rPr lang="en-US" dirty="0" smtClean="0"/>
              <a:t>Fossil localities on (US) federal land</a:t>
            </a:r>
          </a:p>
          <a:p>
            <a:pPr lvl="1"/>
            <a:r>
              <a:rPr lang="en-US" dirty="0" smtClean="0"/>
              <a:t>Hot springs in National Parks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9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5753</TotalTime>
  <Words>1309</Words>
  <Application>Microsoft Macintosh PowerPoint</Application>
  <PresentationFormat>On-screen Show (4:3)</PresentationFormat>
  <Paragraphs>153</Paragraphs>
  <Slides>52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Case study:  The Site-Based Data Curation Project</vt:lpstr>
      <vt:lpstr>Goals in presenting this case</vt:lpstr>
      <vt:lpstr>Data Curation Research @ Illinois</vt:lpstr>
      <vt:lpstr>Site-Based Data Curation</vt:lpstr>
      <vt:lpstr>“a framework of guidelines and processes…”</vt:lpstr>
      <vt:lpstr>“…to support the curation of digital research data collected in the field…”</vt:lpstr>
      <vt:lpstr>Other guidelines (e.g. NASA data processing levels) don’t apply to field data</vt:lpstr>
      <vt:lpstr>Existing data curation practices:</vt:lpstr>
      <vt:lpstr>“…at scientifically significant sites”</vt:lpstr>
      <vt:lpstr>Our case study: Geobiology research at Yellowstone National Park</vt:lpstr>
      <vt:lpstr>PowerPoint Presentation</vt:lpstr>
      <vt:lpstr>PowerPoint Presentation</vt:lpstr>
      <vt:lpstr>PowerPoint Presentation</vt:lpstr>
      <vt:lpstr>Geobiology @ YNP</vt:lpstr>
      <vt:lpstr>PowerPoint Presentation</vt:lpstr>
      <vt:lpstr>PowerPoint Presentation</vt:lpstr>
      <vt:lpstr>Why do we need “Site-Based” data curation?</vt:lpstr>
      <vt:lpstr>Research Questions</vt:lpstr>
      <vt:lpstr>Methods</vt:lpstr>
      <vt:lpstr>I. Minimum information guidelines</vt:lpstr>
      <vt:lpstr>PowerPoint Presentation</vt:lpstr>
      <vt:lpstr>Minimum Information About a Field Trip</vt:lpstr>
      <vt:lpstr>Minimum information about a geothermal vent</vt:lpstr>
      <vt:lpstr>Minimum information about a sampling site</vt:lpstr>
      <vt:lpstr>PowerPoint Presentation</vt:lpstr>
      <vt:lpstr>More Information &amp; Resources</vt:lpstr>
      <vt:lpstr>II. SBDC process modeling</vt:lpstr>
      <vt:lpstr>Initial goal</vt:lpstr>
      <vt:lpstr>The data</vt:lpstr>
      <vt:lpstr>PowerPoint Presentation</vt:lpstr>
      <vt:lpstr>First inventory attempt:</vt:lpstr>
      <vt:lpstr>Process modeling</vt:lpstr>
      <vt:lpstr>PowerPoint Presentation</vt:lpstr>
      <vt:lpstr>PowerPoint Presentation</vt:lpstr>
      <vt:lpstr>Revised goals</vt:lpstr>
      <vt:lpstr>Iteration is key</vt:lpstr>
      <vt:lpstr>Result (ver 1.0)</vt:lpstr>
      <vt:lpstr>PowerPoint Presentation</vt:lpstr>
      <vt:lpstr>PowerPoint Presentation</vt:lpstr>
      <vt:lpstr>PowerPoint Presentation</vt:lpstr>
      <vt:lpstr>Result (ver 2.0)</vt:lpstr>
      <vt:lpstr>PowerPoint Presentation</vt:lpstr>
      <vt:lpstr>PowerPoint Presentation</vt:lpstr>
      <vt:lpstr>PowerPoint Presentation</vt:lpstr>
      <vt:lpstr>PowerPoint Presentation</vt:lpstr>
      <vt:lpstr>Workflow documentation as a curatorial tool</vt:lpstr>
      <vt:lpstr>PowerPoint Presentation</vt:lpstr>
      <vt:lpstr>PowerPoint Presentation</vt:lpstr>
      <vt:lpstr>PowerPoint Presentation</vt:lpstr>
      <vt:lpstr>Findings</vt:lpstr>
      <vt:lpstr>Future work</vt:lpstr>
      <vt:lpstr>Any 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Workflows</dc:title>
  <dc:creator>Nic Weber</dc:creator>
  <cp:lastModifiedBy>andrea thomer</cp:lastModifiedBy>
  <cp:revision>101</cp:revision>
  <cp:lastPrinted>2014-12-29T20:59:13Z</cp:lastPrinted>
  <dcterms:created xsi:type="dcterms:W3CDTF">2014-12-23T22:24:41Z</dcterms:created>
  <dcterms:modified xsi:type="dcterms:W3CDTF">2015-02-27T01:20:46Z</dcterms:modified>
</cp:coreProperties>
</file>